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0" r:id="rId5"/>
    <p:sldId id="281" r:id="rId6"/>
    <p:sldId id="282" r:id="rId7"/>
    <p:sldId id="284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5" r:id="rId16"/>
    <p:sldId id="306" r:id="rId17"/>
    <p:sldId id="292" r:id="rId18"/>
    <p:sldId id="293" r:id="rId19"/>
    <p:sldId id="308" r:id="rId20"/>
    <p:sldId id="296" r:id="rId21"/>
    <p:sldId id="297" r:id="rId22"/>
    <p:sldId id="298" r:id="rId23"/>
    <p:sldId id="300" r:id="rId24"/>
    <p:sldId id="301" r:id="rId25"/>
    <p:sldId id="303" r:id="rId26"/>
    <p:sldId id="304" r:id="rId27"/>
    <p:sldId id="305" r:id="rId28"/>
    <p:sldId id="307" r:id="rId29"/>
    <p:sldId id="310" r:id="rId30"/>
    <p:sldId id="311" r:id="rId31"/>
    <p:sldId id="312" r:id="rId32"/>
    <p:sldId id="314" r:id="rId33"/>
    <p:sldId id="315" r:id="rId34"/>
    <p:sldId id="316" r:id="rId35"/>
    <p:sldId id="31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3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852BF3-6E00-4A7D-88E8-F570BD9BC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C6D8C-1337-4A7D-B622-11CFE77048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C5477-F912-4BB3-94BA-63CD64DDEB18}" type="datetimeFigureOut">
              <a:rPr lang="en-GB" smtClean="0"/>
              <a:t>05/06/2020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35D19-8951-4170-B9E2-E3D79C98F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02DB7-83CE-4CF6-9D5B-D853EA145D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D5E12-0692-4D62-9213-2D4495FA15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310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Futura Thi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Futura Thin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Futura Thin" pitchFamily="2" charset="0"/>
              </a:defRPr>
            </a:lvl1pPr>
            <a:lvl2pPr>
              <a:defRPr>
                <a:latin typeface="Futura Thin" pitchFamily="2" charset="0"/>
              </a:defRPr>
            </a:lvl2pPr>
            <a:lvl3pPr>
              <a:defRPr>
                <a:latin typeface="Futura Thin" pitchFamily="2" charset="0"/>
              </a:defRPr>
            </a:lvl3pPr>
            <a:lvl4pPr>
              <a:defRPr>
                <a:latin typeface="Futura Thin" pitchFamily="2" charset="0"/>
              </a:defRPr>
            </a:lvl4pPr>
            <a:lvl5pPr>
              <a:defRPr>
                <a:latin typeface="Futura Thin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 smtClean="0">
                <a:solidFill>
                  <a:schemeClr val="accent1"/>
                </a:solidFill>
                <a:latin typeface="Futura Thin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Futura Thin" pitchFamily="2" charset="0"/>
              </a:defRPr>
            </a:lvl1pPr>
            <a:lvl2pPr>
              <a:defRPr>
                <a:latin typeface="Futura Thin" pitchFamily="2" charset="0"/>
              </a:defRPr>
            </a:lvl2pPr>
            <a:lvl3pPr>
              <a:defRPr>
                <a:latin typeface="Futura Thin" pitchFamily="2" charset="0"/>
              </a:defRPr>
            </a:lvl3pPr>
            <a:lvl4pPr>
              <a:defRPr>
                <a:latin typeface="Futura Thin" pitchFamily="2" charset="0"/>
              </a:defRPr>
            </a:lvl4pPr>
            <a:lvl5pPr>
              <a:defRPr>
                <a:latin typeface="Futura Thin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Futura Thin" pitchFamily="2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Futura Thin" pitchFamily="2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Futura Thin" pitchFamily="2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Futura Thin" pitchFamily="2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Futura Thin" pitchFamily="2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marshall.usc.edu/gareth-james/ISL/ISLR%20Seventh%20Printing.pdf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drr.io/cran/caret/man/models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aperanddash.com/machinelearning/confusion-matrices-evaluating-your-classification-models/" TargetMode="Externa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FTjroC8bTg" TargetMode="External"/><Relationship Id="rId2" Type="http://schemas.openxmlformats.org/officeDocument/2006/relationships/hyperlink" Target="https://cran.r-project.org/web/packages/lime/vignettes/Understanding_li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aperanddash.com/machinelearning/deploying-a-trained-supervised-ml-model/" TargetMode="External"/><Relationship Id="rId4" Type="http://schemas.openxmlformats.org/officeDocument/2006/relationships/hyperlink" Target="https://hutsons-hacks.info/threading-and-caret-buring-your-cpu-to-improve-model-training-spe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tatsGary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hyperlink" Target="https://github.com/StatsGary/NHS_R_Advanced_Modelling_Supervised_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ary@draperanddash.com?subject=NHS-R%20Advanced%20Modelling%20query%20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hutsons-hacks.info/" TargetMode="Externa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tanding, group, clock&#10;&#10;Description automatically generated">
            <a:extLst>
              <a:ext uri="{FF2B5EF4-FFF2-40B4-BE49-F238E27FC236}">
                <a16:creationId xmlns:a16="http://schemas.microsoft.com/office/drawing/2014/main" id="{53DD38F9-7BF2-4BC0-B645-679108BD8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3379" b="4408"/>
          <a:stretch/>
        </p:blipFill>
        <p:spPr>
          <a:xfrm>
            <a:off x="-1" y="0"/>
            <a:ext cx="12191980" cy="6858000"/>
          </a:xfrm>
          <a:prstGeom prst="rect">
            <a:avLst/>
          </a:prstGeom>
        </p:spPr>
      </p:pic>
      <p:sp>
        <p:nvSpPr>
          <p:cNvPr id="45" name="Rectangle 4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3900">
                <a:solidFill>
                  <a:srgbClr val="FFFFFF"/>
                </a:solidFill>
              </a:rPr>
              <a:t>Advanced modelling IN R </a:t>
            </a:r>
            <a:endParaRPr lang="en-US" sz="39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The potential of R and ML in healthcare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Gary Hutson – Head of Data Science / AI – Draper and Dash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E69B2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1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Supervised learning – what is it?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82BE-1518-437C-AAC8-43A6565D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4" y="1473255"/>
            <a:ext cx="8932571" cy="55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2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/>
              <a:t>Let’s build a ml model with caret</a:t>
            </a:r>
            <a:r>
              <a:rPr lang="en-US" kern="1200" cap="all" spc="200" baseline="0">
                <a:latin typeface="+mj-lt"/>
                <a:ea typeface="+mj-ea"/>
                <a:cs typeface="+mj-cs"/>
              </a:rPr>
              <a:t>	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F80A4-26A8-4D7F-8F2C-BDE5DABC62D3}"/>
              </a:ext>
            </a:extLst>
          </p:cNvPr>
          <p:cNvGrpSpPr/>
          <p:nvPr/>
        </p:nvGrpSpPr>
        <p:grpSpPr>
          <a:xfrm>
            <a:off x="962998" y="933450"/>
            <a:ext cx="6556017" cy="4941888"/>
            <a:chOff x="3271838" y="1300163"/>
            <a:chExt cx="5648325" cy="4257675"/>
          </a:xfrm>
        </p:grpSpPr>
        <p:pic>
          <p:nvPicPr>
            <p:cNvPr id="3074" name="Picture 2" descr="R: Text classification using Caret package – evolvingprogrammer">
              <a:extLst>
                <a:ext uri="{FF2B5EF4-FFF2-40B4-BE49-F238E27FC236}">
                  <a16:creationId xmlns:a16="http://schemas.microsoft.com/office/drawing/2014/main" id="{9F2A4782-AE64-426B-9204-B02237F38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838" y="1300163"/>
              <a:ext cx="5648325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Studio - RStudio">
              <a:extLst>
                <a:ext uri="{FF2B5EF4-FFF2-40B4-BE49-F238E27FC236}">
                  <a16:creationId xmlns:a16="http://schemas.microsoft.com/office/drawing/2014/main" id="{C6F8FEED-7B23-43C4-8EC0-062FCCC4B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08"/>
            <a:stretch/>
          </p:blipFill>
          <p:spPr bwMode="auto">
            <a:xfrm>
              <a:off x="4143946" y="1400582"/>
              <a:ext cx="2628371" cy="244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43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ML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3B1A1-C9C2-418C-91FB-6A70D965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88" y="2084832"/>
            <a:ext cx="8978424" cy="3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172" y="643467"/>
            <a:ext cx="3975709" cy="5571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/>
              <a:t>Classification modelling</a:t>
            </a:r>
            <a:r>
              <a:rPr lang="en-US" kern="1200" cap="all" spc="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F80A4-26A8-4D7F-8F2C-BDE5DABC62D3}"/>
              </a:ext>
            </a:extLst>
          </p:cNvPr>
          <p:cNvGrpSpPr/>
          <p:nvPr/>
        </p:nvGrpSpPr>
        <p:grpSpPr>
          <a:xfrm>
            <a:off x="962998" y="933450"/>
            <a:ext cx="6556017" cy="4941888"/>
            <a:chOff x="3271838" y="1300163"/>
            <a:chExt cx="5648325" cy="4257675"/>
          </a:xfrm>
        </p:grpSpPr>
        <p:pic>
          <p:nvPicPr>
            <p:cNvPr id="3074" name="Picture 2" descr="R: Text classification using Caret package – evolvingprogrammer">
              <a:extLst>
                <a:ext uri="{FF2B5EF4-FFF2-40B4-BE49-F238E27FC236}">
                  <a16:creationId xmlns:a16="http://schemas.microsoft.com/office/drawing/2014/main" id="{9F2A4782-AE64-426B-9204-B02237F38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838" y="1300163"/>
              <a:ext cx="5648325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Studio - RStudio">
              <a:extLst>
                <a:ext uri="{FF2B5EF4-FFF2-40B4-BE49-F238E27FC236}">
                  <a16:creationId xmlns:a16="http://schemas.microsoft.com/office/drawing/2014/main" id="{C6F8FEED-7B23-43C4-8EC0-062FCCC4B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08"/>
            <a:stretch/>
          </p:blipFill>
          <p:spPr bwMode="auto">
            <a:xfrm>
              <a:off x="4143946" y="1400582"/>
              <a:ext cx="2628371" cy="244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860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Classification imbalance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012F06-FF74-47BC-8446-47A2F2C6F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b="8460"/>
          <a:stretch/>
        </p:blipFill>
        <p:spPr bwMode="auto">
          <a:xfrm>
            <a:off x="1181686" y="2286000"/>
            <a:ext cx="10025575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4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scaling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2050" name="Picture 2" descr="Data scaling and normalization - Machine Learning Algorithms">
            <a:extLst>
              <a:ext uri="{FF2B5EF4-FFF2-40B4-BE49-F238E27FC236}">
                <a16:creationId xmlns:a16="http://schemas.microsoft.com/office/drawing/2014/main" id="{6AC2CFC9-9BD5-4B6B-9F29-DC580C51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9" y="1891103"/>
            <a:ext cx="10067778" cy="40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1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partitioning and resampling	</a:t>
            </a:r>
          </a:p>
        </p:txBody>
      </p:sp>
      <p:pic>
        <p:nvPicPr>
          <p:cNvPr id="8194" name="Picture 2" descr="3.1. Cross-validation: evaluating estimator performance — scikit ...">
            <a:extLst>
              <a:ext uri="{FF2B5EF4-FFF2-40B4-BE49-F238E27FC236}">
                <a16:creationId xmlns:a16="http://schemas.microsoft.com/office/drawing/2014/main" id="{D8949166-17E0-422E-A503-3A8ABD2A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106" y="1272753"/>
            <a:ext cx="6227428" cy="43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037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8B5B693-C595-4524-A03C-B775B6BE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44 Apps That Give You Free Stuff (Money, Too)">
            <a:extLst>
              <a:ext uri="{FF2B5EF4-FFF2-40B4-BE49-F238E27FC236}">
                <a16:creationId xmlns:a16="http://schemas.microsoft.com/office/drawing/2014/main" id="{E5C2F410-4EE3-41FB-8C62-E9FF17D1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4000" y="634275"/>
            <a:ext cx="5890516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02C0AF0-DF90-4035-A926-52430F3E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408" y="634275"/>
            <a:ext cx="2644216" cy="393192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11CBF94-6002-4EC8-9498-6AC47E68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5" y="4676775"/>
            <a:ext cx="10917644" cy="1546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773068"/>
            <a:ext cx="7277100" cy="1354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Algorithm logic and intuition	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81A7DF2-B382-4775-B387-03B45F29E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499305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22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8B5B693-C595-4524-A03C-B775B6BE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1CBF94-6002-4EC8-9498-6AC47E68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5" y="4676775"/>
            <a:ext cx="10917644" cy="1546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773068"/>
            <a:ext cx="7277100" cy="1354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CARET	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81A7DF2-B382-4775-B387-03B45F29E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499305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952500" y="260604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2118D-ED57-4D0A-8D56-B42E5BAEC2BE}"/>
              </a:ext>
            </a:extLst>
          </p:cNvPr>
          <p:cNvGrpSpPr/>
          <p:nvPr/>
        </p:nvGrpSpPr>
        <p:grpSpPr>
          <a:xfrm>
            <a:off x="2433718" y="580586"/>
            <a:ext cx="5953125" cy="3940418"/>
            <a:chOff x="743986" y="780263"/>
            <a:chExt cx="5953125" cy="3940418"/>
          </a:xfrm>
        </p:grpSpPr>
        <p:pic>
          <p:nvPicPr>
            <p:cNvPr id="2050" name="Picture 2" descr="Regression vs Classification in Machine Learning - Javatpoint">
              <a:extLst>
                <a:ext uri="{FF2B5EF4-FFF2-40B4-BE49-F238E27FC236}">
                  <a16:creationId xmlns:a16="http://schemas.microsoft.com/office/drawing/2014/main" id="{815CC5D4-C16E-4B04-AA54-898DE95A0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86" y="780263"/>
              <a:ext cx="5953125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aret R Package for Applied Predictive Modeling">
              <a:hlinkClick r:id="rId3"/>
              <a:extLst>
                <a:ext uri="{FF2B5EF4-FFF2-40B4-BE49-F238E27FC236}">
                  <a16:creationId xmlns:a16="http://schemas.microsoft.com/office/drawing/2014/main" id="{ACBDC3F0-504D-4785-B2CF-E957B8828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72" y="3353898"/>
              <a:ext cx="5565070" cy="136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achine Learning Algorithm">
            <a:extLst>
              <a:ext uri="{FF2B5EF4-FFF2-40B4-BE49-F238E27FC236}">
                <a16:creationId xmlns:a16="http://schemas.microsoft.com/office/drawing/2014/main" id="{3DD89098-24EB-4954-AA93-670C488E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2683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467" y1="54976" x2="41467" y2="54976"/>
                        <a14:foregroundMark x1="60533" y1="49289" x2="60533" y2="49289"/>
                        <a14:foregroundMark x1="82000" y1="51659" x2="82000" y2="51659"/>
                        <a14:foregroundMark x1="20267" y1="50237" x2="20267" y2="50237"/>
                        <a14:foregroundMark x1="34133" y1="30332" x2="34133" y2="30332"/>
                        <a14:foregroundMark x1="36933" y1="31280" x2="36933" y2="31280"/>
                        <a14:foregroundMark x1="40267" y1="30806" x2="40267" y2="30806"/>
                        <a14:foregroundMark x1="43200" y1="33175" x2="43200" y2="33175"/>
                        <a14:foregroundMark x1="48267" y1="29621" x2="48267" y2="29621"/>
                        <a14:foregroundMark x1="50133" y1="29858" x2="50133" y2="29858"/>
                        <a14:foregroundMark x1="54933" y1="31043" x2="54933" y2="31043"/>
                        <a14:foregroundMark x1="58400" y1="30806" x2="58400" y2="30806"/>
                        <a14:foregroundMark x1="57867" y1="28673" x2="57867" y2="28673"/>
                        <a14:foregroundMark x1="61067" y1="31754" x2="61067" y2="31754"/>
                        <a14:foregroundMark x1="60533" y1="29384" x2="60533" y2="29384"/>
                        <a14:foregroundMark x1="66533" y1="29858" x2="66533" y2="29858"/>
                        <a14:foregroundMark x1="69600" y1="32464" x2="69600" y2="32464"/>
                        <a14:foregroundMark x1="73867" y1="32701" x2="73867" y2="32701"/>
                        <a14:foregroundMark x1="82133" y1="48815" x2="82133" y2="48815"/>
                        <a14:foregroundMark x1="64533" y1="49289" x2="64533" y2="49289"/>
                        <a14:foregroundMark x1="64400" y1="50711" x2="64400" y2="50711"/>
                        <a14:foregroundMark x1="62667" y1="56398" x2="62667" y2="56398"/>
                        <a14:foregroundMark x1="58533" y1="60190" x2="58533" y2="60190"/>
                        <a14:foregroundMark x1="60133" y1="53555" x2="60133" y2="53555"/>
                        <a14:foregroundMark x1="60800" y1="52133" x2="60800" y2="52133"/>
                        <a14:foregroundMark x1="22000" y1="54502" x2="22000" y2="54502"/>
                        <a14:foregroundMark x1="18933" y1="52133" x2="18933" y2="52133"/>
                        <a14:foregroundMark x1="58000" y1="34123" x2="58000" y2="34123"/>
                        <a14:foregroundMark x1="69733" y1="34123" x2="69733" y2="34123"/>
                        <a14:foregroundMark x1="83467" y1="56398" x2="83467" y2="56398"/>
                        <a14:foregroundMark x1="63467" y1="50474" x2="63467" y2="50474"/>
                        <a14:backgroundMark x1="21467" y1="16114" x2="21467" y2="16114"/>
                        <a14:backgroundMark x1="51733" y1="30095" x2="51733" y2="30095"/>
                        <a14:backgroundMark x1="33067" y1="31754" x2="33067" y2="31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821" y="4421480"/>
            <a:ext cx="5133591" cy="30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0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6AB9711F-9D4F-49B4-892B-FEF66AA2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Oval 5">
            <a:extLst>
              <a:ext uri="{FF2B5EF4-FFF2-40B4-BE49-F238E27FC236}">
                <a16:creationId xmlns:a16="http://schemas.microsoft.com/office/drawing/2014/main" id="{3A32867E-64D3-4B51-85AC-D771EA43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FD44988-8DFE-46FC-967A-F6DB26538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300593E1-C77D-424C-B650-73B91A7DB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6A7CDBA-82DE-4BA2-82C1-95DBFAA84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Confusion matrices	</a:t>
            </a:r>
          </a:p>
        </p:txBody>
      </p:sp>
      <p:pic>
        <p:nvPicPr>
          <p:cNvPr id="3074" name="Picture 2" descr="What does it mean when code is &quot;easy to reason about&quot;?">
            <a:extLst>
              <a:ext uri="{FF2B5EF4-FFF2-40B4-BE49-F238E27FC236}">
                <a16:creationId xmlns:a16="http://schemas.microsoft.com/office/drawing/2014/main" id="{88F11193-8AAD-4B09-970B-932D86F56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r="19206"/>
          <a:stretch/>
        </p:blipFill>
        <p:spPr bwMode="auto">
          <a:xfrm>
            <a:off x="-109182" y="-65429"/>
            <a:ext cx="4863109" cy="458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1017D-8605-4538-AD58-E8226ADBE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6822" r="-1" b="11501"/>
          <a:stretch/>
        </p:blipFill>
        <p:spPr>
          <a:xfrm>
            <a:off x="4842931" y="10"/>
            <a:ext cx="7352867" cy="4520544"/>
          </a:xfrm>
          <a:prstGeom prst="rect">
            <a:avLst/>
          </a:pr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375A45C-AB1F-431B-BB67-DEC9F583B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B3BE9-2BCF-41E7-8670-15E373B62355}"/>
              </a:ext>
            </a:extLst>
          </p:cNvPr>
          <p:cNvSpPr/>
          <p:nvPr/>
        </p:nvSpPr>
        <p:spPr>
          <a:xfrm>
            <a:off x="8602939" y="2928521"/>
            <a:ext cx="339856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https://draperanddash.com/machinelearning/confusion-matrices-evaluating-your-classification-models/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6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Ai or ml – what is the difference	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4999330" y="804333"/>
            <a:ext cx="6257721" cy="5249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800" dirty="0"/>
              <a:t>Definition: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8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800" dirty="0"/>
              <a:t>Artificial Intelligence (AI) – “It is the study of how to train machines or computers, in order to do things, which at present humans can do better”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8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800" dirty="0"/>
              <a:t>Machine Learning (ML) – “the study of computer algorithms that allow computer programs to automatically improve through experience”</a:t>
            </a:r>
          </a:p>
        </p:txBody>
      </p:sp>
    </p:spTree>
    <p:extLst>
      <p:ext uri="{BB962C8B-B14F-4D97-AF65-F5344CB8AC3E}">
        <p14:creationId xmlns:p14="http://schemas.microsoft.com/office/powerpoint/2010/main" val="253190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CONFUSION MATRIX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730F6-C0EC-461B-B2EB-1EE2D271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14" y="1742707"/>
            <a:ext cx="7779929" cy="46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 variable importance	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DA2746-7E56-46DA-B316-11045F4F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99" y="684317"/>
            <a:ext cx="6407402" cy="5045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411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58942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Algorithm benchmarking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67B92-C3D4-47D8-BFFF-21CA422E3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t="5951" b="2761"/>
          <a:stretch/>
        </p:blipFill>
        <p:spPr>
          <a:xfrm>
            <a:off x="1765276" y="1807246"/>
            <a:ext cx="7107134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58942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Hyperparameter tuning – random and grid 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4098" name="Picture 2" descr="An Intro to Hyper-parameter Optimization using Grid Search and ...">
            <a:extLst>
              <a:ext uri="{FF2B5EF4-FFF2-40B4-BE49-F238E27FC236}">
                <a16:creationId xmlns:a16="http://schemas.microsoft.com/office/drawing/2014/main" id="{63E7AEFA-038C-49F3-BA24-8193E2A0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93" y="2157497"/>
            <a:ext cx="8009164" cy="406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51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58942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Stacking ensemble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E455BBC-0E8F-4E12-AF92-40448622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r="6734"/>
          <a:stretch/>
        </p:blipFill>
        <p:spPr>
          <a:xfrm>
            <a:off x="1236416" y="1938187"/>
            <a:ext cx="9719167" cy="4104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91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172" y="643467"/>
            <a:ext cx="3975709" cy="5571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/>
              <a:t>Regression modelling</a:t>
            </a:r>
            <a:r>
              <a:rPr lang="en-US" kern="1200" cap="all" spc="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F80A4-26A8-4D7F-8F2C-BDE5DABC62D3}"/>
              </a:ext>
            </a:extLst>
          </p:cNvPr>
          <p:cNvGrpSpPr/>
          <p:nvPr/>
        </p:nvGrpSpPr>
        <p:grpSpPr>
          <a:xfrm>
            <a:off x="962998" y="933450"/>
            <a:ext cx="6556017" cy="4941888"/>
            <a:chOff x="3271838" y="1300163"/>
            <a:chExt cx="5648325" cy="4257675"/>
          </a:xfrm>
        </p:grpSpPr>
        <p:pic>
          <p:nvPicPr>
            <p:cNvPr id="3074" name="Picture 2" descr="R: Text classification using Caret package – evolvingprogrammer">
              <a:extLst>
                <a:ext uri="{FF2B5EF4-FFF2-40B4-BE49-F238E27FC236}">
                  <a16:creationId xmlns:a16="http://schemas.microsoft.com/office/drawing/2014/main" id="{9F2A4782-AE64-426B-9204-B02237F38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838" y="1300163"/>
              <a:ext cx="5648325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Studio - RStudio">
              <a:extLst>
                <a:ext uri="{FF2B5EF4-FFF2-40B4-BE49-F238E27FC236}">
                  <a16:creationId xmlns:a16="http://schemas.microsoft.com/office/drawing/2014/main" id="{C6F8FEED-7B23-43C4-8EC0-062FCCC4B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08"/>
            <a:stretch/>
          </p:blipFill>
          <p:spPr bwMode="auto">
            <a:xfrm>
              <a:off x="4143946" y="1400582"/>
              <a:ext cx="2628371" cy="244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1787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58942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Regression benchmarking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4F07B-5CD6-46A6-A512-888A4E337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" t="2683"/>
          <a:stretch/>
        </p:blipFill>
        <p:spPr>
          <a:xfrm>
            <a:off x="1553097" y="1815648"/>
            <a:ext cx="7531491" cy="44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8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858942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Regression </a:t>
            </a:r>
            <a:r>
              <a:rPr lang="en-US" dirty="0" err="1"/>
              <a:t>ensembling</a:t>
            </a:r>
            <a:r>
              <a:rPr lang="en-US" dirty="0"/>
              <a:t>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B05E5-F1EF-44E0-95B0-DFF7EED02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212" y="1919287"/>
            <a:ext cx="103155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172" y="643467"/>
            <a:ext cx="3975709" cy="5571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/>
              <a:t>Deploying r model into production and </a:t>
            </a:r>
            <a:r>
              <a:rPr lang="en-US" spc="200"/>
              <a:t>making predictions</a:t>
            </a:r>
            <a:r>
              <a:rPr lang="en-US" kern="1200" cap="all" spc="200" baseline="0" dirty="0">
                <a:latin typeface="+mj-lt"/>
                <a:ea typeface="+mj-ea"/>
                <a:cs typeface="+mj-cs"/>
              </a:rPr>
              <a:t>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F80A4-26A8-4D7F-8F2C-BDE5DABC62D3}"/>
              </a:ext>
            </a:extLst>
          </p:cNvPr>
          <p:cNvGrpSpPr/>
          <p:nvPr/>
        </p:nvGrpSpPr>
        <p:grpSpPr>
          <a:xfrm>
            <a:off x="962998" y="933450"/>
            <a:ext cx="6556017" cy="4941888"/>
            <a:chOff x="3271838" y="1300163"/>
            <a:chExt cx="5648325" cy="4257675"/>
          </a:xfrm>
        </p:grpSpPr>
        <p:pic>
          <p:nvPicPr>
            <p:cNvPr id="3074" name="Picture 2" descr="R: Text classification using Caret package – evolvingprogrammer">
              <a:extLst>
                <a:ext uri="{FF2B5EF4-FFF2-40B4-BE49-F238E27FC236}">
                  <a16:creationId xmlns:a16="http://schemas.microsoft.com/office/drawing/2014/main" id="{9F2A4782-AE64-426B-9204-B02237F38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838" y="1300163"/>
              <a:ext cx="5648325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Studio - RStudio">
              <a:extLst>
                <a:ext uri="{FF2B5EF4-FFF2-40B4-BE49-F238E27FC236}">
                  <a16:creationId xmlns:a16="http://schemas.microsoft.com/office/drawing/2014/main" id="{C6F8FEED-7B23-43C4-8EC0-062FCCC4B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08"/>
            <a:stretch/>
          </p:blipFill>
          <p:spPr bwMode="auto">
            <a:xfrm>
              <a:off x="4143946" y="1400582"/>
              <a:ext cx="2628371" cy="244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524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caret?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1935126"/>
            <a:ext cx="10977372" cy="428279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Deep learning can be more effective – packages such as </a:t>
            </a:r>
            <a:r>
              <a:rPr lang="en-US" sz="2000" dirty="0" err="1"/>
              <a:t>Keras</a:t>
            </a:r>
            <a:r>
              <a:rPr lang="en-US" sz="2000" dirty="0"/>
              <a:t> / </a:t>
            </a:r>
            <a:r>
              <a:rPr lang="en-US" sz="2000" dirty="0" err="1"/>
              <a:t>Tensorflow</a:t>
            </a:r>
            <a:r>
              <a:rPr lang="en-US" sz="2000" dirty="0"/>
              <a:t>, H2O and </a:t>
            </a:r>
            <a:r>
              <a:rPr lang="en-US" sz="2000" dirty="0" err="1"/>
              <a:t>MxNet</a:t>
            </a:r>
            <a:r>
              <a:rPr lang="en-US" sz="2000" dirty="0"/>
              <a:t> being the market leaders. However, most NHS systems do not have sufficient enough servers to take the processing load of a 3 layer model consisting of 128, 256, 128 node model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CARET is the right fit between serious ML and applications that can be more useful on smaller datasets for supervised ML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 err="1"/>
              <a:t>TidyModels</a:t>
            </a:r>
            <a:r>
              <a:rPr lang="en-US" sz="2000" dirty="0"/>
              <a:t> vs CARET – whilst Max Kuhn and his team are developing this out recipes and parsnip – these packages have only 25% of all the algorithms listed under CARET. Max admits himself that this is not a replacement to CARET and it is still worth using CARET for </a:t>
            </a:r>
            <a:r>
              <a:rPr lang="en-US" sz="2000" dirty="0" err="1"/>
              <a:t>ensembling</a:t>
            </a:r>
            <a:r>
              <a:rPr lang="en-US" sz="2000" dirty="0"/>
              <a:t> and ML, as this will not be deprecated for a long time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5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makes up ai?</a:t>
            </a:r>
          </a:p>
        </p:txBody>
      </p:sp>
      <p:pic>
        <p:nvPicPr>
          <p:cNvPr id="6" name="Picture 2" descr="artificial intelligence subfields">
            <a:extLst>
              <a:ext uri="{FF2B5EF4-FFF2-40B4-BE49-F238E27FC236}">
                <a16:creationId xmlns:a16="http://schemas.microsoft.com/office/drawing/2014/main" id="{D1D2436E-1981-4DA6-AC13-B5EE26E0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3164" y="218323"/>
            <a:ext cx="5971636" cy="413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38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62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909806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Links to other cool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1935126"/>
            <a:ext cx="10977372" cy="428279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Feature importance – I have identified global feature importance in the previous slides, but for local feature importance – LIME is a great summary tool to look at a local (patient) level: </a:t>
            </a:r>
            <a:r>
              <a:rPr lang="en-US" sz="2000" dirty="0">
                <a:hlinkClick r:id="rId2"/>
              </a:rPr>
              <a:t>https://cran.r-project.org/web/packages/lime/vignettes/Understanding_lime.html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Parsnip and recipes: let Max explain as he creates these awesome tools for </a:t>
            </a:r>
            <a:r>
              <a:rPr lang="en-US" sz="2000" dirty="0">
                <a:hlinkClick r:id="rId3"/>
              </a:rPr>
              <a:t>R:https://www.youtube.com/watch?v=ZFTjroC8bTg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Speeding up ML models in CARET: </a:t>
            </a:r>
            <a:r>
              <a:rPr lang="en-US" sz="2000" dirty="0">
                <a:hlinkClick r:id="rId4"/>
              </a:rPr>
              <a:t>https://hutsons-hacks.info/threading-and-caret-buring-your-cpu-to-improve-model-training-speed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Deploying a model RDA files for use in production side predictions: </a:t>
            </a:r>
            <a:r>
              <a:rPr lang="en-US" sz="2000" dirty="0">
                <a:hlinkClick r:id="rId5"/>
              </a:rPr>
              <a:t>https://draperanddash.com/machinelearning/deploying-a-trained-supervised-ml-model/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5346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909806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InterestED</a:t>
            </a:r>
            <a:r>
              <a:rPr lang="en-US" dirty="0"/>
              <a:t> in deep learning with               and         with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83764" y="1963794"/>
            <a:ext cx="10977372" cy="428279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sp>
        <p:nvSpPr>
          <p:cNvPr id="4" name="AutoShape 2" descr="NHS-R Community - Promoting the use of R in the NHS">
            <a:extLst>
              <a:ext uri="{FF2B5EF4-FFF2-40B4-BE49-F238E27FC236}">
                <a16:creationId xmlns:a16="http://schemas.microsoft.com/office/drawing/2014/main" id="{941EA569-D1A0-4D8D-BFF5-A3F87A15D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NHS-R Community - Promoting the use of R in the NHS">
            <a:extLst>
              <a:ext uri="{FF2B5EF4-FFF2-40B4-BE49-F238E27FC236}">
                <a16:creationId xmlns:a16="http://schemas.microsoft.com/office/drawing/2014/main" id="{54117366-E174-451A-900E-B8897ECD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62" y="4612442"/>
            <a:ext cx="38100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- Open Source Leader in AI and ML">
            <a:extLst>
              <a:ext uri="{FF2B5EF4-FFF2-40B4-BE49-F238E27FC236}">
                <a16:creationId xmlns:a16="http://schemas.microsoft.com/office/drawing/2014/main" id="{D4A8EF5E-8BDF-40A1-9F6F-6DBED8DD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678" y="545969"/>
            <a:ext cx="911933" cy="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nsorFlow 1.0 vs 2.0, Part 3: tf.keras - AI³ | Theory, Practice ...">
            <a:extLst>
              <a:ext uri="{FF2B5EF4-FFF2-40B4-BE49-F238E27FC236}">
                <a16:creationId xmlns:a16="http://schemas.microsoft.com/office/drawing/2014/main" id="{DFC59C85-46A1-40B8-B642-452A26A2C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13366" r="15655" b="16127"/>
          <a:stretch/>
        </p:blipFill>
        <p:spPr bwMode="auto">
          <a:xfrm>
            <a:off x="2069805" y="1325217"/>
            <a:ext cx="911934" cy="5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 In Touch – Festival of Thrift">
            <a:extLst>
              <a:ext uri="{FF2B5EF4-FFF2-40B4-BE49-F238E27FC236}">
                <a16:creationId xmlns:a16="http://schemas.microsoft.com/office/drawing/2014/main" id="{3898AA12-E329-41E6-8C10-449B2F53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65" y="2442340"/>
            <a:ext cx="2882816" cy="247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6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909806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Signing off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83764" y="1963794"/>
            <a:ext cx="10977372" cy="428279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lang="en-US" sz="2000" dirty="0"/>
          </a:p>
        </p:txBody>
      </p:sp>
      <p:sp>
        <p:nvSpPr>
          <p:cNvPr id="4" name="AutoShape 2" descr="NHS-R Community - Promoting the use of R in the NHS">
            <a:extLst>
              <a:ext uri="{FF2B5EF4-FFF2-40B4-BE49-F238E27FC236}">
                <a16:creationId xmlns:a16="http://schemas.microsoft.com/office/drawing/2014/main" id="{941EA569-D1A0-4D8D-BFF5-A3F87A15D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GitHub logo PNG">
            <a:hlinkClick r:id="rId2"/>
            <a:extLst>
              <a:ext uri="{FF2B5EF4-FFF2-40B4-BE49-F238E27FC236}">
                <a16:creationId xmlns:a16="http://schemas.microsoft.com/office/drawing/2014/main" id="{699DBDA0-DD1A-4B54-B99A-6820377E3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23" y="2526792"/>
            <a:ext cx="1660339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bsite Icons - Free Download, PNG and SVG">
            <a:hlinkClick r:id="rId4"/>
            <a:extLst>
              <a:ext uri="{FF2B5EF4-FFF2-40B4-BE49-F238E27FC236}">
                <a16:creationId xmlns:a16="http://schemas.microsoft.com/office/drawing/2014/main" id="{DE1F3854-B81C-4A7A-972E-4878F48EA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81" y="23241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lking Domain Reputation And What Email Marketers Need To Know ...">
            <a:hlinkClick r:id="rId6"/>
            <a:extLst>
              <a:ext uri="{FF2B5EF4-FFF2-40B4-BE49-F238E27FC236}">
                <a16:creationId xmlns:a16="http://schemas.microsoft.com/office/drawing/2014/main" id="{9CF42CB2-44DA-4D08-86C7-9E732D44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73596"/>
            <a:ext cx="1682666" cy="11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lack and white, dark grey, twitter icon">
            <a:hlinkClick r:id="rId8"/>
            <a:extLst>
              <a:ext uri="{FF2B5EF4-FFF2-40B4-BE49-F238E27FC236}">
                <a16:creationId xmlns:a16="http://schemas.microsoft.com/office/drawing/2014/main" id="{3F59A38C-AA09-4361-B968-BD4CEF41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41" y="2679433"/>
            <a:ext cx="1311291" cy="13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1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Types of ml and uses</a:t>
            </a:r>
            <a:endParaRPr lang="en-US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6" name="Straight Connector 38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machine learning algorithms branch">
            <a:extLst>
              <a:ext uri="{FF2B5EF4-FFF2-40B4-BE49-F238E27FC236}">
                <a16:creationId xmlns:a16="http://schemas.microsoft.com/office/drawing/2014/main" id="{F92EC866-989B-44D0-98F3-D90EBE62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7" y="168068"/>
            <a:ext cx="6052242" cy="43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vs python – the grand data scientist debate</a:t>
            </a:r>
          </a:p>
        </p:txBody>
      </p:sp>
      <p:cxnSp>
        <p:nvCxnSpPr>
          <p:cNvPr id="46" name="Straight Connector 38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Studio - RStudio">
            <a:extLst>
              <a:ext uri="{FF2B5EF4-FFF2-40B4-BE49-F238E27FC236}">
                <a16:creationId xmlns:a16="http://schemas.microsoft.com/office/drawing/2014/main" id="{E75A4661-EDF2-4B5F-BE3B-BA25039A7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08"/>
          <a:stretch/>
        </p:blipFill>
        <p:spPr bwMode="auto">
          <a:xfrm>
            <a:off x="164308" y="1455163"/>
            <a:ext cx="1467818" cy="136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75AA8FB-1F92-40A3-AEFF-D25CBA519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40147"/>
              </p:ext>
            </p:extLst>
          </p:nvPr>
        </p:nvGraphicFramePr>
        <p:xfrm>
          <a:off x="1813116" y="365736"/>
          <a:ext cx="8128000" cy="354584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412755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675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R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Python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Supervised and Unsupervised Learning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Supervised and Unsupervised Learning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6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Natural Language Processing aided by </a:t>
                      </a:r>
                      <a:r>
                        <a:rPr lang="en-US" sz="1400" b="0" dirty="0" err="1">
                          <a:latin typeface="Raleway" panose="020B0803030101060003" pitchFamily="34" charset="0"/>
                        </a:rPr>
                        <a:t>Tidytext</a:t>
                      </a:r>
                      <a:r>
                        <a:rPr lang="en-US" sz="1400" b="0" dirty="0">
                          <a:latin typeface="Raleway" panose="020B0803030101060003" pitchFamily="34" charset="0"/>
                        </a:rPr>
                        <a:t> and tm packages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Natural Language Processing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5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Deep Learning – packages such as H2O, </a:t>
                      </a:r>
                      <a:r>
                        <a:rPr lang="en-US" sz="1400" b="0" dirty="0" err="1">
                          <a:latin typeface="Raleway" panose="020B0803030101060003" pitchFamily="34" charset="0"/>
                        </a:rPr>
                        <a:t>Keras</a:t>
                      </a:r>
                      <a:r>
                        <a:rPr lang="en-US" sz="1400" b="0" dirty="0">
                          <a:latin typeface="Raleway" panose="020B0803030101060003" pitchFamily="34" charset="0"/>
                        </a:rPr>
                        <a:t> and </a:t>
                      </a:r>
                      <a:r>
                        <a:rPr lang="en-US" sz="1400" b="0" dirty="0" err="1">
                          <a:latin typeface="Raleway" panose="020B0803030101060003" pitchFamily="34" charset="0"/>
                        </a:rPr>
                        <a:t>MxNet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Deep Learning and Computer vision (OpenCV was designed for Python and R does not have a suitable 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8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Data mangling, wrangling, encoding, cleaning and visualization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Data mangling, wrangling, feature encoding, cleaning and visualization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02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Reinforcement Learning – agent vs reward Q Learning models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73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Raleway" panose="020B0803030101060003" pitchFamily="34" charset="0"/>
                        </a:rPr>
                        <a:t>Object orientated platform is easier to use than S3 and S4 in R. </a:t>
                      </a:r>
                      <a:endParaRPr lang="en-GB" sz="1400" b="0" dirty="0">
                        <a:latin typeface="Raleway" panose="020B080303010106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538997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BA7A9AD-AC84-4386-97D7-8F16849B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21" y="1305817"/>
            <a:ext cx="1513583" cy="151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2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7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NHS Artificial Intelligence Lab: how to get it right ...">
            <a:extLst>
              <a:ext uri="{FF2B5EF4-FFF2-40B4-BE49-F238E27FC236}">
                <a16:creationId xmlns:a16="http://schemas.microsoft.com/office/drawing/2014/main" id="{9E813E21-4E67-4604-B0E5-2A6ED9CE2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ml be used to aid in decision making and challenging organizational issues?	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1D6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9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Application in healthcare and beyond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FE84B-3224-4850-9153-3192949EB738}"/>
              </a:ext>
            </a:extLst>
          </p:cNvPr>
          <p:cNvSpPr/>
          <p:nvPr/>
        </p:nvSpPr>
        <p:spPr>
          <a:xfrm>
            <a:off x="1024128" y="2286000"/>
            <a:ext cx="10977372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Some example: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Decision Impact Support Tools – supervised learning models are increasingly being used to look at the relationship multiple variables have on a specific outcome measure or measures – examples are admission prediction tools, readmission avoidance tools, LOS prediction tools, mortality predictors,  stranded patient predictors, COVID-19 probabilistic estimators based off similar patient demographics and characteristics, etc.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Imaging augmentation tools – computer vision algorithms utilized to detect irregular scans i.e. presence of certain conditions using convolutional deep learning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Deep neural networks will be used to expose hidden relationships and underlying features in all activity, access, diagnostic and other hospital datasets to drive more accurate and precise predictions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000" dirty="0"/>
              <a:t>Reinforcement learning will be used to optimize prescription regimes and will be able to work out the reward (effect) associated with every patient in clinical trials</a:t>
            </a:r>
          </a:p>
        </p:txBody>
      </p:sp>
    </p:spTree>
    <p:extLst>
      <p:ext uri="{BB962C8B-B14F-4D97-AF65-F5344CB8AC3E}">
        <p14:creationId xmlns:p14="http://schemas.microsoft.com/office/powerpoint/2010/main" val="368766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Wider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A744B-C442-44FC-8652-F13AF36F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" t="6832" r="5019" b="11973"/>
          <a:stretch/>
        </p:blipFill>
        <p:spPr>
          <a:xfrm>
            <a:off x="2463281" y="1740158"/>
            <a:ext cx="7128167" cy="49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09F5C-DD3C-4A13-B330-5047E746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supervised </a:t>
            </a:r>
            <a:b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	</a:t>
            </a:r>
          </a:p>
        </p:txBody>
      </p:sp>
      <p:cxnSp>
        <p:nvCxnSpPr>
          <p:cNvPr id="1034" name="Straight Connector 144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upervised Machine Learning - Insider Scoop for labelled data ...">
            <a:extLst>
              <a:ext uri="{FF2B5EF4-FFF2-40B4-BE49-F238E27FC236}">
                <a16:creationId xmlns:a16="http://schemas.microsoft.com/office/drawing/2014/main" id="{552DC028-5C54-4D3C-A1ED-CAEC2452B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1" t="11951" r="16403" b="4311"/>
          <a:stretch/>
        </p:blipFill>
        <p:spPr bwMode="auto">
          <a:xfrm>
            <a:off x="5754779" y="1332654"/>
            <a:ext cx="6118171" cy="44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91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Widescreen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Futura Thin</vt:lpstr>
      <vt:lpstr>Helvetica Neue Thin</vt:lpstr>
      <vt:lpstr>Raleway</vt:lpstr>
      <vt:lpstr>Tw Cen MT</vt:lpstr>
      <vt:lpstr>Tw Cen MT Condensed</vt:lpstr>
      <vt:lpstr>Wingdings 3</vt:lpstr>
      <vt:lpstr>Integral</vt:lpstr>
      <vt:lpstr>Advanced modelling IN R </vt:lpstr>
      <vt:lpstr>Ai or ml – what is the difference </vt:lpstr>
      <vt:lpstr>What makes up ai?</vt:lpstr>
      <vt:lpstr>Types of ml and uses</vt:lpstr>
      <vt:lpstr>R vs python – the grand data scientist debate</vt:lpstr>
      <vt:lpstr>How can ml be used to aid in decision making and challenging organizational issues? </vt:lpstr>
      <vt:lpstr>Application in healthcare and beyond </vt:lpstr>
      <vt:lpstr>Wider usage</vt:lpstr>
      <vt:lpstr>supervised  learning </vt:lpstr>
      <vt:lpstr>Supervised learning – what is it? </vt:lpstr>
      <vt:lpstr>Let’s build a ml model with caret </vt:lpstr>
      <vt:lpstr>ML process</vt:lpstr>
      <vt:lpstr>Classification modelling </vt:lpstr>
      <vt:lpstr>Classification imbalance </vt:lpstr>
      <vt:lpstr>DATA scaling </vt:lpstr>
      <vt:lpstr>DATA partitioning and resampling </vt:lpstr>
      <vt:lpstr>Algorithm logic and intuition </vt:lpstr>
      <vt:lpstr>CARET </vt:lpstr>
      <vt:lpstr>Confusion matrices </vt:lpstr>
      <vt:lpstr>CONFUSION MATRIX </vt:lpstr>
      <vt:lpstr>Global variable importance </vt:lpstr>
      <vt:lpstr>Algorithm benchmarking</vt:lpstr>
      <vt:lpstr>Hyperparameter tuning – random and grid search</vt:lpstr>
      <vt:lpstr>Stacking ensemble algorithm</vt:lpstr>
      <vt:lpstr>Regression modelling </vt:lpstr>
      <vt:lpstr>Regression benchmarking</vt:lpstr>
      <vt:lpstr>Regression ensembling function</vt:lpstr>
      <vt:lpstr>Deploying r model into production and making predictions </vt:lpstr>
      <vt:lpstr>Why caret?</vt:lpstr>
      <vt:lpstr>Links to other cool work</vt:lpstr>
      <vt:lpstr>InterestED in deep learning with               and         with R?</vt:lpstr>
      <vt:lpstr>Signing 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2020-06-05T13:14:21Z</dcterms:created>
  <dcterms:modified xsi:type="dcterms:W3CDTF">2020-06-05T14:44:55Z</dcterms:modified>
</cp:coreProperties>
</file>